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3567"/>
  </p:normalViewPr>
  <p:slideViewPr>
    <p:cSldViewPr snapToGrid="0" snapToObjects="1">
      <p:cViewPr varScale="1">
        <p:scale>
          <a:sx n="102" d="100"/>
          <a:sy n="102" d="100"/>
        </p:scale>
        <p:origin x="9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4" d="100"/>
          <a:sy n="94" d="100"/>
        </p:scale>
        <p:origin x="375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7024F-4E7C-BE46-8C88-8B65F95C7EBB}" type="datetimeFigureOut">
              <a:rPr lang="it-IT" smtClean="0"/>
              <a:t>22/09/19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3EF82-F545-1D4F-AC5D-6F9362652AB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5407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La stima della profondità è essenziale in numerose applicazioni</a:t>
            </a:r>
          </a:p>
          <a:p>
            <a:r>
              <a:rPr lang="it-IT" dirty="0"/>
              <a:t>Le apparecchiature robotiche hanno bisogno di una percezione delle profondità per spostarti all’interno dell’ambiente e per prendere e spostare oggetti.</a:t>
            </a:r>
          </a:p>
          <a:p>
            <a:r>
              <a:rPr lang="it-IT" dirty="0"/>
              <a:t>Negli ultimi anni si presta particolare interesse nelle macchine a guida autonoma i quali necessitano di una stima delle profondità per rilevare ostacoli</a:t>
            </a:r>
          </a:p>
          <a:p>
            <a:r>
              <a:rPr lang="it-IT" dirty="0"/>
              <a:t>Intrattenimento: realtà aumentata, scene virtuali il più reali possibili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Arte e architettura: ricostruzione 3D di edifici e infrastrutture oppure per digitalizzare un’opera d’arte.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3EF82-F545-1D4F-AC5D-6F9362652AB4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24696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Questo lavoro dimostra come il </a:t>
            </a:r>
            <a:r>
              <a:rPr lang="it-IT" dirty="0" err="1"/>
              <a:t>deep</a:t>
            </a:r>
            <a:r>
              <a:rPr lang="it-IT" dirty="0"/>
              <a:t> </a:t>
            </a:r>
            <a:r>
              <a:rPr lang="it-IT" dirty="0" err="1"/>
              <a:t>learning</a:t>
            </a:r>
            <a:r>
              <a:rPr lang="it-IT" dirty="0"/>
              <a:t> abbia permesso…</a:t>
            </a:r>
          </a:p>
          <a:p>
            <a:r>
              <a:rPr lang="it-IT" dirty="0"/>
              <a:t>Performance della rete nella stima della disparità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3EF82-F545-1D4F-AC5D-6F9362652AB4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1100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3EF82-F545-1D4F-AC5D-6F9362652AB4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9933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Il sistema di visione stereo è una tecnica utilizzata per dedurre la profondità di una scena acquisendo due immagini da una coppia di telecamere che inquadrano la stessa scena.</a:t>
            </a:r>
          </a:p>
          <a:p>
            <a:r>
              <a:rPr lang="it-IT" dirty="0"/>
              <a:t>Stesso principio della visione umana</a:t>
            </a:r>
          </a:p>
          <a:p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corrispondenza</a:t>
            </a:r>
            <a:r>
              <a:rPr lang="en-US" dirty="0"/>
              <a:t>: </a:t>
            </a:r>
            <a:r>
              <a:rPr lang="en-US" dirty="0" err="1"/>
              <a:t>Riguarda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 di </a:t>
            </a:r>
            <a:r>
              <a:rPr lang="en-US" dirty="0" err="1"/>
              <a:t>trovare</a:t>
            </a:r>
            <a:r>
              <a:rPr lang="en-US" dirty="0"/>
              <a:t> quale </a:t>
            </a:r>
            <a:r>
              <a:rPr lang="en-US" dirty="0" err="1"/>
              <a:t>parta</a:t>
            </a:r>
            <a:r>
              <a:rPr lang="en-US" dirty="0"/>
              <a:t> di una </a:t>
            </a:r>
            <a:r>
              <a:rPr lang="en-US" dirty="0" err="1"/>
              <a:t>immagine</a:t>
            </a:r>
            <a:r>
              <a:rPr lang="en-US" dirty="0"/>
              <a:t> </a:t>
            </a:r>
            <a:r>
              <a:rPr lang="en-US" dirty="0" err="1"/>
              <a:t>nell’occhio</a:t>
            </a:r>
            <a:r>
              <a:rPr lang="en-US" dirty="0"/>
              <a:t> </a:t>
            </a:r>
            <a:r>
              <a:rPr lang="en-US" dirty="0" err="1"/>
              <a:t>sinistro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corrispondere</a:t>
            </a:r>
            <a:r>
              <a:rPr lang="en-US" dirty="0"/>
              <a:t> ad un bit </a:t>
            </a:r>
            <a:r>
              <a:rPr lang="en-US" dirty="0" err="1"/>
              <a:t>dell’immagine</a:t>
            </a:r>
            <a:r>
              <a:rPr lang="en-US" dirty="0"/>
              <a:t> </a:t>
            </a:r>
            <a:r>
              <a:rPr lang="en-US" dirty="0" err="1"/>
              <a:t>nell’occhio</a:t>
            </a:r>
            <a:r>
              <a:rPr lang="en-US" dirty="0"/>
              <a:t> </a:t>
            </a:r>
            <a:r>
              <a:rPr lang="en-US" dirty="0" err="1"/>
              <a:t>destro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3EF82-F545-1D4F-AC5D-6F9362652AB4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4011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/>
              <a:t>Il principio di questa tecnologia è semplice: </a:t>
            </a:r>
          </a:p>
          <a:p>
            <a:r>
              <a:rPr lang="it-IT" dirty="0"/>
              <a:t>Segnale luminoso tipicamente infrarosso</a:t>
            </a:r>
          </a:p>
          <a:p>
            <a:r>
              <a:rPr lang="it-IT" dirty="0"/>
              <a:t>Per misurare il tempo impiegato l’impulso emesso viene modulato con un segnale sinusoidale. Misurando la sfasatura del segnale eco è possibile così determinare il tempo impiegato.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3EF82-F545-1D4F-AC5D-6F9362652AB4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9557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/>
              <a:t>In particolare, le reti neurali </a:t>
            </a:r>
            <a:r>
              <a:rPr lang="it-IT" sz="1200" dirty="0" err="1"/>
              <a:t>convoluzionali</a:t>
            </a:r>
            <a:r>
              <a:rPr lang="it-IT" sz="1200" dirty="0"/>
              <a:t> (CNN) costituiscono lo stato dell’arte nella risoluzione di problemi di visione artificiale.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/>
              <a:t>incluse diverse applicazioni basate sulla ricostruzione delle informazioni acquisite da diverse tipologie di sensori.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3EF82-F545-1D4F-AC5D-6F9362652AB4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7709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 causa della scarsa disponibilità di </a:t>
            </a:r>
            <a:r>
              <a:rPr lang="it-IT" dirty="0" err="1"/>
              <a:t>dataset</a:t>
            </a:r>
            <a:r>
              <a:rPr lang="it-IT" dirty="0"/>
              <a:t> reali dovuto dalla difficoltà di acquisizione di dati </a:t>
            </a:r>
            <a:r>
              <a:rPr lang="it-IT" dirty="0" err="1"/>
              <a:t>ground</a:t>
            </a:r>
            <a:r>
              <a:rPr lang="it-IT" dirty="0"/>
              <a:t> </a:t>
            </a:r>
            <a:r>
              <a:rPr lang="it-IT" dirty="0" err="1"/>
              <a:t>truth</a:t>
            </a:r>
            <a:r>
              <a:rPr lang="it-IT" dirty="0"/>
              <a:t> reali, abbiamo acquisito un </a:t>
            </a:r>
            <a:r>
              <a:rPr lang="it-IT" dirty="0" err="1"/>
              <a:t>dataset</a:t>
            </a:r>
            <a:r>
              <a:rPr lang="it-IT" dirty="0"/>
              <a:t> sintetico che consiste in …</a:t>
            </a:r>
          </a:p>
          <a:p>
            <a:r>
              <a:rPr lang="it-IT" dirty="0"/>
              <a:t>Le scene contengono diverse problematiche di acquisizione come riflessi, diversi tipi di illuminazione e pattern uniformi o ripetitivi.</a:t>
            </a:r>
          </a:p>
          <a:p>
            <a:r>
              <a:rPr lang="it-IT" dirty="0"/>
              <a:t>Per poter compiere una corretta fusione delle informazioni è necessario che i dati forniti dai due sensori siano nello stesso </a:t>
            </a:r>
            <a:r>
              <a:rPr lang="it-IT"/>
              <a:t>sistema di riferimento e vengano rappresentate allo stesso modo.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3EF82-F545-1D4F-AC5D-6F9362652AB4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1200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Le </a:t>
            </a:r>
            <a:r>
              <a:rPr lang="it-IT" dirty="0" err="1"/>
              <a:t>skip</a:t>
            </a:r>
            <a:r>
              <a:rPr lang="it-IT" dirty="0"/>
              <a:t> connection sommano all’output degli strati </a:t>
            </a:r>
            <a:r>
              <a:rPr lang="it-IT" dirty="0" err="1"/>
              <a:t>convoluzionali</a:t>
            </a:r>
            <a:r>
              <a:rPr lang="it-IT" dirty="0"/>
              <a:t> l’input del blocco stesso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/>
              <a:t>pur mantenendo limitato il numero di parametri.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3EF82-F545-1D4F-AC5D-6F9362652AB4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3449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3EF82-F545-1D4F-AC5D-6F9362652AB4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5551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3EF82-F545-1D4F-AC5D-6F9362652AB4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483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3EF82-F545-1D4F-AC5D-6F9362652AB4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8304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3C826-E94E-2B42-B8D3-CD71A99FE4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83FA25-A040-6F40-80FA-715115DFB3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B9481-8C9F-B347-A7E0-A9409326C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 settembre 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8FA67E-409E-954B-99AA-87555F4A9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D20EA-A965-B544-9039-8FE37C1D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C4F6-6967-FF41-AC68-B4557265C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98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1F5E7-8771-9242-A229-AA99B2C58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905808-7D24-B546-9D81-BF3AC6F00E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2D507-0C6F-7641-9055-429968BBE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 settembre 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AABE4-6E72-8F4C-93F5-EAE04C60B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591CE-EA86-6D4F-83D7-E4A372869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C4F6-6967-FF41-AC68-B4557265C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9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47281A-F621-0143-A21B-EEDA9105D7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CC2627-F71D-0D48-A063-4E63FF1DD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3D623-DC3F-CA45-9CAB-C919E353E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 settembre 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AFA25-21F7-D945-A223-F6E02B5E4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213D1-2D41-134C-9580-518C7C621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C4F6-6967-FF41-AC68-B4557265C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56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9F0BF-FF77-7141-BECD-25277D996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ED794-138D-E34D-97BE-E849BC87F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68967-D0C3-DE4E-92DC-99E2DFEE7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 settembre 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A1767-7F61-174B-96F7-F567FD169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AD03D-9F68-5540-80DB-6B402765D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C4F6-6967-FF41-AC68-B4557265C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849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B8F76-D906-984E-AA22-0986D5F7A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F6969B-A6EC-D44A-B94A-FC236425A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A153C-C111-034D-B39F-D13E91470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 settembre 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5960C-73D4-3142-AEA9-8A53D870A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47E79-4B05-F54E-96D7-E1459005A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C4F6-6967-FF41-AC68-B4557265C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14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43C2B-9CC3-F846-9AB4-1EC3F96F7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25578-3C90-FF41-8796-C9FC50E918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975674-C471-854E-8FD9-65A60F9F9F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150D0C-98E7-D841-86D0-5467C758D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 settembre 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05341B-EC4B-3645-A639-40EBA2BE8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B254F-7372-9849-9BF5-C56B6B4B8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C4F6-6967-FF41-AC68-B4557265C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407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F6597-3EEE-9944-981E-DC4EFDAD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6865A-B8AA-AA4E-A1A6-639290B1A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4E5CC6-0EFE-8042-BDCA-B8F2C395A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4E702E-E7AE-8746-9365-739FBCADD7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B41331-4D18-FB4D-8F3E-F5F5789924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16458E-08D3-CB4E-AB39-7D70A62F3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 settembre 2019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FB5C24-824B-F94F-BB5E-31AB3C650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26D278-1B32-8B42-8D1E-86B2FE9E5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C4F6-6967-FF41-AC68-B4557265C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23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68FD9-8054-B94F-A86B-C13402CB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D4CBF-DDE5-D64A-BE92-6E23A0946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 settembre 2019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89991D-CF55-BA4B-9D6F-BA7FCC449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F3DCC-AB75-5740-BCB6-E70F87FB0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C4F6-6967-FF41-AC68-B4557265C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43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F9D3D4-04CB-1E4D-A0B1-9CD8C1A1D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 settembre 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A1F642-E941-1345-8F77-B0992FD6D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F8E5-E17D-A442-BF65-DBBC392FB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C4F6-6967-FF41-AC68-B4557265C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911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CABB2-0891-9148-AC73-277229A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E9F12-EC37-7543-BDB9-3B51740C5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96E70B-B4CD-0442-96BF-842B7D402F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507CE4-7A8C-5446-99A0-9050D5317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 settembre 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FB1EA5-DF01-A14F-AEEF-AEA2B281B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2E02C7-99B7-E842-A2A1-41B83B44F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C4F6-6967-FF41-AC68-B4557265C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263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BB1B1-5B5B-6A4F-A787-CFFC2386D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D5B579-BEE8-0F4E-8892-7CFA907AB3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87D184-EC89-EE4D-9AF5-5F089E6E5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C230CC-DAAB-0548-89B7-1AD2D4C4A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 settembre 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BD9FB8-44C6-924D-AAAD-C3F006698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CC95B-57B2-C241-A249-6942BB677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C4F6-6967-FF41-AC68-B4557265C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98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91C24B-54EA-D644-A6C5-2061A6A5B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F49455-BCC3-1A48-9A6C-4F7A7FCE2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3D8D6-0144-834A-A285-9F96D0E465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25 settembre 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41E9C-FE35-1A4A-A99E-53750819BD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6FFA5-2474-8F4B-BA0F-1D96D05047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BC4F6-6967-FF41-AC68-B4557265C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323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jpg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E041BA-8D7D-BA49-B12F-2A9705CA1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80" y="191564"/>
            <a:ext cx="2466609" cy="1155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19E5A-0BB0-4D4B-B7A2-A3011A220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2231" y="95785"/>
            <a:ext cx="2255595" cy="134730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C2383D0-F9A1-0449-9BCE-140056967363}"/>
              </a:ext>
            </a:extLst>
          </p:cNvPr>
          <p:cNvCxnSpPr>
            <a:cxnSpLocks/>
          </p:cNvCxnSpPr>
          <p:nvPr/>
        </p:nvCxnSpPr>
        <p:spPr>
          <a:xfrm>
            <a:off x="1075592" y="1573587"/>
            <a:ext cx="1004081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Google Shape;55;p13">
            <a:extLst>
              <a:ext uri="{FF2B5EF4-FFF2-40B4-BE49-F238E27FC236}">
                <a16:creationId xmlns:a16="http://schemas.microsoft.com/office/drawing/2014/main" id="{6CEF6102-F4E0-DC42-A134-FCA58B2C65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433991" y="440021"/>
            <a:ext cx="5324019" cy="65883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it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Università degli studi di Padova</a:t>
            </a:r>
            <a:endParaRPr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it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Laurea Triennale in Ingegneria Informatica</a:t>
            </a:r>
            <a:endParaRPr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Google Shape;54;p13">
            <a:extLst>
              <a:ext uri="{FF2B5EF4-FFF2-40B4-BE49-F238E27FC236}">
                <a16:creationId xmlns:a16="http://schemas.microsoft.com/office/drawing/2014/main" id="{F2CD274A-875E-7B43-B12E-BB2E3CAC1E1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93648" y="2335566"/>
            <a:ext cx="10804704" cy="218686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4400" b="1" dirty="0">
                <a:solidFill>
                  <a:schemeClr val="dk2"/>
                </a:solidFill>
              </a:rPr>
              <a:t>FUSIONE DI DATI STEREO E TIME-OF-FLIGHT MEDIANTE TECNICHE DI DEEP LEARNING</a:t>
            </a:r>
            <a:endParaRPr sz="4400" b="1" dirty="0">
              <a:solidFill>
                <a:schemeClr val="dk2"/>
              </a:solidFill>
            </a:endParaRPr>
          </a:p>
        </p:txBody>
      </p:sp>
      <p:sp>
        <p:nvSpPr>
          <p:cNvPr id="16" name="Google Shape;58;p13">
            <a:extLst>
              <a:ext uri="{FF2B5EF4-FFF2-40B4-BE49-F238E27FC236}">
                <a16:creationId xmlns:a16="http://schemas.microsoft.com/office/drawing/2014/main" id="{84CF3103-C45F-7548-A8B5-47AF2B2C7933}"/>
              </a:ext>
            </a:extLst>
          </p:cNvPr>
          <p:cNvSpPr txBox="1"/>
          <p:nvPr/>
        </p:nvSpPr>
        <p:spPr>
          <a:xfrm>
            <a:off x="886470" y="4986450"/>
            <a:ext cx="3736167" cy="750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 dirty="0">
                <a:solidFill>
                  <a:schemeClr val="dk2"/>
                </a:solidFill>
              </a:rPr>
              <a:t>Relatore: Prof. Pietro Zanuttigh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2"/>
                </a:solidFill>
              </a:rPr>
              <a:t>Correlatore</a:t>
            </a:r>
            <a:r>
              <a:rPr lang="en-US" sz="2000" dirty="0">
                <a:solidFill>
                  <a:schemeClr val="dk2"/>
                </a:solidFill>
              </a:rPr>
              <a:t>: Ing. Gianluca </a:t>
            </a:r>
            <a:r>
              <a:rPr lang="en-US" sz="2000" dirty="0" err="1">
                <a:solidFill>
                  <a:schemeClr val="dk2"/>
                </a:solidFill>
              </a:rPr>
              <a:t>Agresti</a:t>
            </a:r>
            <a:endParaRPr sz="2000" dirty="0">
              <a:solidFill>
                <a:schemeClr val="dk2"/>
              </a:solidFill>
            </a:endParaRPr>
          </a:p>
        </p:txBody>
      </p:sp>
      <p:sp>
        <p:nvSpPr>
          <p:cNvPr id="17" name="Google Shape;59;p13">
            <a:extLst>
              <a:ext uri="{FF2B5EF4-FFF2-40B4-BE49-F238E27FC236}">
                <a16:creationId xmlns:a16="http://schemas.microsoft.com/office/drawing/2014/main" id="{290BBC6A-ABC8-604E-8709-C8F64266E15E}"/>
              </a:ext>
            </a:extLst>
          </p:cNvPr>
          <p:cNvSpPr txBox="1"/>
          <p:nvPr/>
        </p:nvSpPr>
        <p:spPr>
          <a:xfrm>
            <a:off x="7033861" y="4986450"/>
            <a:ext cx="3736167" cy="1248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 dirty="0">
                <a:solidFill>
                  <a:schemeClr val="dk2"/>
                </a:solidFill>
              </a:rPr>
              <a:t>Laureando: Francesco Pham</a:t>
            </a:r>
            <a:endParaRPr sz="2000" dirty="0">
              <a:solidFill>
                <a:schemeClr val="dk2"/>
              </a:solidFill>
            </a:endParaRPr>
          </a:p>
        </p:txBody>
      </p:sp>
      <p:sp>
        <p:nvSpPr>
          <p:cNvPr id="18" name="Google Shape;60;p13">
            <a:extLst>
              <a:ext uri="{FF2B5EF4-FFF2-40B4-BE49-F238E27FC236}">
                <a16:creationId xmlns:a16="http://schemas.microsoft.com/office/drawing/2014/main" id="{827CDF43-B387-F144-AD98-315409597928}"/>
              </a:ext>
            </a:extLst>
          </p:cNvPr>
          <p:cNvSpPr txBox="1"/>
          <p:nvPr/>
        </p:nvSpPr>
        <p:spPr>
          <a:xfrm>
            <a:off x="886470" y="5736619"/>
            <a:ext cx="3398147" cy="750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 dirty="0">
                <a:solidFill>
                  <a:schemeClr val="dk2"/>
                </a:solidFill>
              </a:rPr>
              <a:t>Anno Accademico 2018-2019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 dirty="0">
                <a:solidFill>
                  <a:schemeClr val="dk2"/>
                </a:solidFill>
              </a:rPr>
              <a:t>25 settembre 2019</a:t>
            </a:r>
            <a:endParaRPr sz="20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377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E041BA-8D7D-BA49-B12F-2A9705CA1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80" y="191564"/>
            <a:ext cx="2466609" cy="1155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19E5A-0BB0-4D4B-B7A2-A3011A220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231" y="95785"/>
            <a:ext cx="2255595" cy="134730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C2383D0-F9A1-0449-9BCE-140056967363}"/>
              </a:ext>
            </a:extLst>
          </p:cNvPr>
          <p:cNvCxnSpPr>
            <a:cxnSpLocks/>
          </p:cNvCxnSpPr>
          <p:nvPr/>
        </p:nvCxnSpPr>
        <p:spPr>
          <a:xfrm>
            <a:off x="1075592" y="1573587"/>
            <a:ext cx="1004081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0D08B2A-DE99-2E40-8236-DD3B521E3259}"/>
              </a:ext>
            </a:extLst>
          </p:cNvPr>
          <p:cNvCxnSpPr>
            <a:cxnSpLocks/>
          </p:cNvCxnSpPr>
          <p:nvPr/>
        </p:nvCxnSpPr>
        <p:spPr>
          <a:xfrm>
            <a:off x="1075592" y="6232673"/>
            <a:ext cx="1004081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Title 22">
            <a:extLst>
              <a:ext uri="{FF2B5EF4-FFF2-40B4-BE49-F238E27FC236}">
                <a16:creationId xmlns:a16="http://schemas.microsoft.com/office/drawing/2014/main" id="{F30887CF-2D32-2044-AD2E-A89272147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794" y="254165"/>
            <a:ext cx="5904411" cy="1029070"/>
          </a:xfrm>
        </p:spPr>
        <p:txBody>
          <a:bodyPr>
            <a:normAutofit/>
          </a:bodyPr>
          <a:lstStyle/>
          <a:p>
            <a:pPr algn="ctr"/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Risultati sperimentali 2/2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7525230-BCE6-4B42-ABEA-58C67A8A5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 settembre 2019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4C830A0-5B53-604F-834B-EBD6CAF68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C4F6-6967-FF41-AC68-B4557265C652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710E7D-EF52-8C4D-9D0B-B349DC4D3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1498" y="2582413"/>
            <a:ext cx="7129001" cy="2823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C0FB76-6EA3-394F-9DBD-C403B22A02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5902" y="5515724"/>
            <a:ext cx="2080191" cy="6074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E443AA-30A3-9445-97B0-4B652F8CB282}"/>
              </a:ext>
            </a:extLst>
          </p:cNvPr>
          <p:cNvSpPr txBox="1"/>
          <p:nvPr/>
        </p:nvSpPr>
        <p:spPr>
          <a:xfrm>
            <a:off x="838200" y="1665962"/>
            <a:ext cx="9931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Nella figura seguente viene mostrato un confronto per vedere gli effetti dei blocchi residuali e delle convoluzioni dilatate sulle performance della CNN</a:t>
            </a:r>
          </a:p>
        </p:txBody>
      </p:sp>
    </p:spTree>
    <p:extLst>
      <p:ext uri="{BB962C8B-B14F-4D97-AF65-F5344CB8AC3E}">
        <p14:creationId xmlns:p14="http://schemas.microsoft.com/office/powerpoint/2010/main" val="561096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E041BA-8D7D-BA49-B12F-2A9705CA1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80" y="191564"/>
            <a:ext cx="2466609" cy="1155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19E5A-0BB0-4D4B-B7A2-A3011A220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231" y="95785"/>
            <a:ext cx="2255595" cy="134730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C2383D0-F9A1-0449-9BCE-140056967363}"/>
              </a:ext>
            </a:extLst>
          </p:cNvPr>
          <p:cNvCxnSpPr>
            <a:cxnSpLocks/>
          </p:cNvCxnSpPr>
          <p:nvPr/>
        </p:nvCxnSpPr>
        <p:spPr>
          <a:xfrm>
            <a:off x="1075592" y="1573587"/>
            <a:ext cx="1004081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0D08B2A-DE99-2E40-8236-DD3B521E3259}"/>
              </a:ext>
            </a:extLst>
          </p:cNvPr>
          <p:cNvCxnSpPr>
            <a:cxnSpLocks/>
          </p:cNvCxnSpPr>
          <p:nvPr/>
        </p:nvCxnSpPr>
        <p:spPr>
          <a:xfrm>
            <a:off x="1075592" y="6232673"/>
            <a:ext cx="1004081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Title 22">
            <a:extLst>
              <a:ext uri="{FF2B5EF4-FFF2-40B4-BE49-F238E27FC236}">
                <a16:creationId xmlns:a16="http://schemas.microsoft.com/office/drawing/2014/main" id="{F30887CF-2D32-2044-AD2E-A89272147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794" y="254165"/>
            <a:ext cx="5904411" cy="1029070"/>
          </a:xfrm>
        </p:spPr>
        <p:txBody>
          <a:bodyPr>
            <a:normAutofit/>
          </a:bodyPr>
          <a:lstStyle/>
          <a:p>
            <a:pPr algn="ctr"/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Conclusioni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7525230-BCE6-4B42-ABEA-58C67A8A5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 settembre 2019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4C830A0-5B53-604F-834B-EBD6CAF68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C4F6-6967-FF41-AC68-B4557265C652}" type="slidenum">
              <a:rPr lang="en-US" smtClean="0"/>
              <a:t>11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E443AA-30A3-9445-97B0-4B652F8CB282}"/>
              </a:ext>
            </a:extLst>
          </p:cNvPr>
          <p:cNvSpPr txBox="1"/>
          <p:nvPr/>
        </p:nvSpPr>
        <p:spPr>
          <a:xfrm>
            <a:off x="1075592" y="1863940"/>
            <a:ext cx="100408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Il </a:t>
            </a:r>
            <a:r>
              <a:rPr lang="it-IT" sz="2400" dirty="0" err="1"/>
              <a:t>deep</a:t>
            </a:r>
            <a:r>
              <a:rPr lang="it-IT" sz="2400" dirty="0"/>
              <a:t> </a:t>
            </a:r>
            <a:r>
              <a:rPr lang="it-IT" sz="2400" dirty="0" err="1"/>
              <a:t>learning</a:t>
            </a:r>
            <a:r>
              <a:rPr lang="it-IT" sz="2400" dirty="0"/>
              <a:t> ha permesso di realizzare un modello in grado di sfruttare al meglio le informazioni fornite dai due sensori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Il sistema realizza una ricostruzione più accurata delle strutture tridimensionali della scena catturata.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L’utilizzo delle reti neurali residuali assieme alle convoluzioni dilatate ha apportato benefici sulle performance della rete.</a:t>
            </a:r>
          </a:p>
        </p:txBody>
      </p:sp>
    </p:spTree>
    <p:extLst>
      <p:ext uri="{BB962C8B-B14F-4D97-AF65-F5344CB8AC3E}">
        <p14:creationId xmlns:p14="http://schemas.microsoft.com/office/powerpoint/2010/main" val="3541092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E041BA-8D7D-BA49-B12F-2A9705CA1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80" y="191564"/>
            <a:ext cx="2466609" cy="1155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19E5A-0BB0-4D4B-B7A2-A3011A220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231" y="95785"/>
            <a:ext cx="2255595" cy="134730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C2383D0-F9A1-0449-9BCE-140056967363}"/>
              </a:ext>
            </a:extLst>
          </p:cNvPr>
          <p:cNvCxnSpPr>
            <a:cxnSpLocks/>
          </p:cNvCxnSpPr>
          <p:nvPr/>
        </p:nvCxnSpPr>
        <p:spPr>
          <a:xfrm>
            <a:off x="1075592" y="1573587"/>
            <a:ext cx="1004081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0D08B2A-DE99-2E40-8236-DD3B521E3259}"/>
              </a:ext>
            </a:extLst>
          </p:cNvPr>
          <p:cNvCxnSpPr>
            <a:cxnSpLocks/>
          </p:cNvCxnSpPr>
          <p:nvPr/>
        </p:nvCxnSpPr>
        <p:spPr>
          <a:xfrm>
            <a:off x="1075592" y="6232673"/>
            <a:ext cx="1004081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7525230-BCE6-4B42-ABEA-58C67A8A5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 settembre 2019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4C830A0-5B53-604F-834B-EBD6CAF68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C4F6-6967-FF41-AC68-B4557265C652}" type="slidenum">
              <a:rPr lang="en-US" smtClean="0"/>
              <a:t>12</a:t>
            </a:fld>
            <a:endParaRPr lang="en-US"/>
          </a:p>
        </p:txBody>
      </p:sp>
      <p:sp>
        <p:nvSpPr>
          <p:cNvPr id="13" name="Google Shape;221;p31">
            <a:extLst>
              <a:ext uri="{FF2B5EF4-FFF2-40B4-BE49-F238E27FC236}">
                <a16:creationId xmlns:a16="http://schemas.microsoft.com/office/drawing/2014/main" id="{BEF619AE-3622-764E-BE30-02AD6BE3ED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35700" y="300810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solidFill>
                  <a:schemeClr val="dk2"/>
                </a:solidFill>
              </a:rPr>
              <a:t>Grazie per l’attenzione 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5" name="Google Shape;224;p31">
            <a:extLst>
              <a:ext uri="{FF2B5EF4-FFF2-40B4-BE49-F238E27FC236}">
                <a16:creationId xmlns:a16="http://schemas.microsoft.com/office/drawing/2014/main" id="{FF5583A0-33B2-2248-BC7F-3F538B432CE0}"/>
              </a:ext>
            </a:extLst>
          </p:cNvPr>
          <p:cNvSpPr txBox="1"/>
          <p:nvPr/>
        </p:nvSpPr>
        <p:spPr>
          <a:xfrm>
            <a:off x="8693308" y="5284412"/>
            <a:ext cx="24231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solidFill>
                  <a:schemeClr val="dk2"/>
                </a:solidFill>
              </a:rPr>
              <a:t>Francesco Pham</a:t>
            </a:r>
            <a:endParaRPr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611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E041BA-8D7D-BA49-B12F-2A9705CA1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80" y="191564"/>
            <a:ext cx="2466609" cy="1155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19E5A-0BB0-4D4B-B7A2-A3011A220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231" y="95785"/>
            <a:ext cx="2255595" cy="134730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C2383D0-F9A1-0449-9BCE-140056967363}"/>
              </a:ext>
            </a:extLst>
          </p:cNvPr>
          <p:cNvCxnSpPr>
            <a:cxnSpLocks/>
          </p:cNvCxnSpPr>
          <p:nvPr/>
        </p:nvCxnSpPr>
        <p:spPr>
          <a:xfrm>
            <a:off x="1075592" y="1573587"/>
            <a:ext cx="1004081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0D08B2A-DE99-2E40-8236-DD3B521E3259}"/>
              </a:ext>
            </a:extLst>
          </p:cNvPr>
          <p:cNvCxnSpPr>
            <a:cxnSpLocks/>
          </p:cNvCxnSpPr>
          <p:nvPr/>
        </p:nvCxnSpPr>
        <p:spPr>
          <a:xfrm>
            <a:off x="1075592" y="6232673"/>
            <a:ext cx="1004081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Title 22">
            <a:extLst>
              <a:ext uri="{FF2B5EF4-FFF2-40B4-BE49-F238E27FC236}">
                <a16:creationId xmlns:a16="http://schemas.microsoft.com/office/drawing/2014/main" id="{F30887CF-2D32-2044-AD2E-A89272147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794" y="254165"/>
            <a:ext cx="5904411" cy="1029070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Introduzione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F612B4C6-BEB7-714A-B3C3-BBA99EA0BC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300387" y="3894831"/>
            <a:ext cx="4946650" cy="1978660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7525230-BCE6-4B42-ABEA-58C67A8A5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 settembre 2019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4C830A0-5B53-604F-834B-EBD6CAF68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C4F6-6967-FF41-AC68-B4557265C652}" type="slidenum">
              <a:rPr lang="en-US" smtClean="0"/>
              <a:t>2</a:t>
            </a:fld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3979FA4-0D35-5D49-932F-38F8904DAB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9671" y="1704087"/>
            <a:ext cx="3466737" cy="195524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8706601-64F2-0E42-9F20-E2FB16D159DC}"/>
              </a:ext>
            </a:extLst>
          </p:cNvPr>
          <p:cNvSpPr txBox="1"/>
          <p:nvPr/>
        </p:nvSpPr>
        <p:spPr>
          <a:xfrm>
            <a:off x="461818" y="1645267"/>
            <a:ext cx="583856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La stima della profondità rappresenta un problema di forte interesse in molti ambiti: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it-IT" sz="2400" dirty="0"/>
              <a:t>Robotica e automazione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it-IT" sz="2400" dirty="0"/>
              <a:t>Intrattenimento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it-IT" sz="2400" dirty="0"/>
              <a:t>Arte e architettura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Dispositivi dai costi più ridotti sono stati introdotti nel mercato.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it-IT" sz="2400" dirty="0"/>
              <a:t>Il sistema stereo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it-IT" sz="2400" dirty="0"/>
              <a:t>I dispositivi Time-of-Flight</a:t>
            </a:r>
          </a:p>
          <a:p>
            <a:pPr marL="342900" indent="-342900">
              <a:buFont typeface="Wingdings" pitchFamily="2" charset="2"/>
              <a:buChar char="Ø"/>
            </a:pP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175688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E041BA-8D7D-BA49-B12F-2A9705CA1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80" y="191564"/>
            <a:ext cx="2466609" cy="1155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19E5A-0BB0-4D4B-B7A2-A3011A220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231" y="95785"/>
            <a:ext cx="2255595" cy="134730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C2383D0-F9A1-0449-9BCE-140056967363}"/>
              </a:ext>
            </a:extLst>
          </p:cNvPr>
          <p:cNvCxnSpPr>
            <a:cxnSpLocks/>
          </p:cNvCxnSpPr>
          <p:nvPr/>
        </p:nvCxnSpPr>
        <p:spPr>
          <a:xfrm>
            <a:off x="1075592" y="1573587"/>
            <a:ext cx="1004081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0D08B2A-DE99-2E40-8236-DD3B521E3259}"/>
              </a:ext>
            </a:extLst>
          </p:cNvPr>
          <p:cNvCxnSpPr>
            <a:cxnSpLocks/>
          </p:cNvCxnSpPr>
          <p:nvPr/>
        </p:nvCxnSpPr>
        <p:spPr>
          <a:xfrm>
            <a:off x="1075592" y="6232673"/>
            <a:ext cx="1004081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Title 22">
            <a:extLst>
              <a:ext uri="{FF2B5EF4-FFF2-40B4-BE49-F238E27FC236}">
                <a16:creationId xmlns:a16="http://schemas.microsoft.com/office/drawing/2014/main" id="{F30887CF-2D32-2044-AD2E-A89272147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794" y="254165"/>
            <a:ext cx="5904411" cy="1029070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sistema stereo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7525230-BCE6-4B42-ABEA-58C67A8A5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 settembre 2019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4C830A0-5B53-604F-834B-EBD6CAF68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C4F6-6967-FF41-AC68-B4557265C652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340530-2E03-094E-866E-8A09D4DE05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717" t="21795" r="10680" b="20991"/>
          <a:stretch/>
        </p:blipFill>
        <p:spPr>
          <a:xfrm>
            <a:off x="7631676" y="1977419"/>
            <a:ext cx="3070512" cy="7766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00DAE7-A27A-794D-A419-E82BA0B1EE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0065" y="2984095"/>
            <a:ext cx="4373735" cy="29904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BD60E1A-223D-8648-A361-47BF924B8E28}"/>
              </a:ext>
            </a:extLst>
          </p:cNvPr>
          <p:cNvSpPr txBox="1"/>
          <p:nvPr/>
        </p:nvSpPr>
        <p:spPr>
          <a:xfrm>
            <a:off x="461818" y="1823523"/>
            <a:ext cx="651824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Vengono acquisite due immagini da una coppia di telecamere che inquadrano la stessa scena.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Lo stesso punto </a:t>
            </a:r>
            <a:r>
              <a:rPr lang="it-IT" sz="2400" dirty="0" err="1"/>
              <a:t>P</a:t>
            </a:r>
            <a:r>
              <a:rPr lang="it-IT" sz="2400" dirty="0"/>
              <a:t> viene proiettato nel piano dell’immagine di ciascuna telecamera. I punti risultanti sono chiamati </a:t>
            </a:r>
            <a:r>
              <a:rPr lang="it-IT" sz="2400" i="1" dirty="0"/>
              <a:t>omologhi</a:t>
            </a:r>
            <a:r>
              <a:rPr lang="it-IT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La profondità viene calcolata per triangolazione.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Principale svantaggio: </a:t>
            </a:r>
            <a:r>
              <a:rPr lang="it-IT" sz="2400" u="sng" dirty="0"/>
              <a:t>difficoltà nell’analisi di scene con pattern uniformi o ripetitivi.</a:t>
            </a:r>
          </a:p>
        </p:txBody>
      </p:sp>
    </p:spTree>
    <p:extLst>
      <p:ext uri="{BB962C8B-B14F-4D97-AF65-F5344CB8AC3E}">
        <p14:creationId xmlns:p14="http://schemas.microsoft.com/office/powerpoint/2010/main" val="3643670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E041BA-8D7D-BA49-B12F-2A9705CA1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80" y="191564"/>
            <a:ext cx="2466609" cy="1155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19E5A-0BB0-4D4B-B7A2-A3011A220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231" y="95785"/>
            <a:ext cx="2255595" cy="134730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C2383D0-F9A1-0449-9BCE-140056967363}"/>
              </a:ext>
            </a:extLst>
          </p:cNvPr>
          <p:cNvCxnSpPr>
            <a:cxnSpLocks/>
          </p:cNvCxnSpPr>
          <p:nvPr/>
        </p:nvCxnSpPr>
        <p:spPr>
          <a:xfrm>
            <a:off x="1075592" y="1573587"/>
            <a:ext cx="1004081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0D08B2A-DE99-2E40-8236-DD3B521E3259}"/>
              </a:ext>
            </a:extLst>
          </p:cNvPr>
          <p:cNvCxnSpPr>
            <a:cxnSpLocks/>
          </p:cNvCxnSpPr>
          <p:nvPr/>
        </p:nvCxnSpPr>
        <p:spPr>
          <a:xfrm>
            <a:off x="1075592" y="6232673"/>
            <a:ext cx="1004081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Title 22">
            <a:extLst>
              <a:ext uri="{FF2B5EF4-FFF2-40B4-BE49-F238E27FC236}">
                <a16:creationId xmlns:a16="http://schemas.microsoft.com/office/drawing/2014/main" id="{F30887CF-2D32-2044-AD2E-A89272147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794" y="254165"/>
            <a:ext cx="5904411" cy="1029070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sensore Time-Of-Flight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7525230-BCE6-4B42-ABEA-58C67A8A5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 settembre 2019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4C830A0-5B53-604F-834B-EBD6CAF68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C4F6-6967-FF41-AC68-B4557265C652}" type="slidenum">
              <a:rPr lang="en-US" smtClean="0"/>
              <a:t>4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D60E1A-223D-8648-A361-47BF924B8E28}"/>
              </a:ext>
            </a:extLst>
          </p:cNvPr>
          <p:cNvSpPr txBox="1"/>
          <p:nvPr/>
        </p:nvSpPr>
        <p:spPr>
          <a:xfrm>
            <a:off x="458755" y="1827830"/>
            <a:ext cx="60517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Il principio è semplice: viene misurato il tempo che un impulso luminoso impiega per viaggiare da una sorgente luminosa ad un oggetto e ritornare al sensore. Limitazioni: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Misure poco accurate per superfici poco riflettenti o di colore scuro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Limitata risoluzione spaziale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Il «</a:t>
            </a:r>
            <a:r>
              <a:rPr lang="it-IT" sz="2400" dirty="0" err="1"/>
              <a:t>multipath</a:t>
            </a:r>
            <a:r>
              <a:rPr lang="it-IT" sz="2400" dirty="0"/>
              <a:t> </a:t>
            </a:r>
            <a:r>
              <a:rPr lang="it-IT" sz="2400" dirty="0" err="1"/>
              <a:t>error</a:t>
            </a:r>
            <a:r>
              <a:rPr lang="it-IT" sz="2400" dirty="0"/>
              <a:t>» provocato dalla riflessione multipla del segnale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3F7F0E-3B83-5645-89A0-DAFA94CDF0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898"/>
          <a:stretch/>
        </p:blipFill>
        <p:spPr>
          <a:xfrm>
            <a:off x="6485899" y="2935750"/>
            <a:ext cx="5308411" cy="300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9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E041BA-8D7D-BA49-B12F-2A9705CA1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80" y="191564"/>
            <a:ext cx="2466609" cy="1155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19E5A-0BB0-4D4B-B7A2-A3011A220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231" y="95785"/>
            <a:ext cx="2255595" cy="134730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C2383D0-F9A1-0449-9BCE-140056967363}"/>
              </a:ext>
            </a:extLst>
          </p:cNvPr>
          <p:cNvCxnSpPr>
            <a:cxnSpLocks/>
          </p:cNvCxnSpPr>
          <p:nvPr/>
        </p:nvCxnSpPr>
        <p:spPr>
          <a:xfrm>
            <a:off x="1075592" y="1573587"/>
            <a:ext cx="1004081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0D08B2A-DE99-2E40-8236-DD3B521E3259}"/>
              </a:ext>
            </a:extLst>
          </p:cNvPr>
          <p:cNvCxnSpPr>
            <a:cxnSpLocks/>
          </p:cNvCxnSpPr>
          <p:nvPr/>
        </p:nvCxnSpPr>
        <p:spPr>
          <a:xfrm>
            <a:off x="1075592" y="6232673"/>
            <a:ext cx="1004081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Title 22">
            <a:extLst>
              <a:ext uri="{FF2B5EF4-FFF2-40B4-BE49-F238E27FC236}">
                <a16:creationId xmlns:a16="http://schemas.microsoft.com/office/drawing/2014/main" id="{F30887CF-2D32-2044-AD2E-A89272147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267" y="254898"/>
            <a:ext cx="6125466" cy="1029070"/>
          </a:xfrm>
        </p:spPr>
        <p:txBody>
          <a:bodyPr>
            <a:noAutofit/>
          </a:bodyPr>
          <a:lstStyle/>
          <a:p>
            <a:pPr algn="ctr"/>
            <a:r>
              <a:rPr lang="it-IT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Fusione mediante </a:t>
            </a:r>
            <a:r>
              <a:rPr lang="it-IT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deep</a:t>
            </a:r>
            <a:r>
              <a:rPr lang="it-IT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learning</a:t>
            </a:r>
            <a:endParaRPr lang="it-IT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7525230-BCE6-4B42-ABEA-58C67A8A5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 settembre 2019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4C830A0-5B53-604F-834B-EBD6CAF68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C4F6-6967-FF41-AC68-B4557265C652}" type="slidenum">
              <a:rPr lang="en-US" smtClean="0"/>
              <a:t>5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D60E1A-223D-8648-A361-47BF924B8E28}"/>
              </a:ext>
            </a:extLst>
          </p:cNvPr>
          <p:cNvSpPr txBox="1"/>
          <p:nvPr/>
        </p:nvSpPr>
        <p:spPr>
          <a:xfrm>
            <a:off x="294181" y="1665566"/>
            <a:ext cx="55554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Nel campo della computer </a:t>
            </a:r>
            <a:r>
              <a:rPr lang="it-IT" sz="2400" dirty="0" err="1"/>
              <a:t>vision</a:t>
            </a:r>
            <a:r>
              <a:rPr lang="it-IT" sz="2400" dirty="0"/>
              <a:t> è stato possibile ottenere progressi notevoli negli ultimi anni grazie al </a:t>
            </a:r>
            <a:r>
              <a:rPr lang="it-IT" sz="2400" dirty="0" err="1"/>
              <a:t>deep</a:t>
            </a:r>
            <a:r>
              <a:rPr lang="it-IT" sz="2400" dirty="0"/>
              <a:t> </a:t>
            </a:r>
            <a:r>
              <a:rPr lang="it-IT" sz="2400" dirty="0" err="1"/>
              <a:t>learning</a:t>
            </a:r>
            <a:r>
              <a:rPr lang="it-IT" sz="24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65CE0-1294-174E-AE83-759011562B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3782"/>
          <a:stretch/>
        </p:blipFill>
        <p:spPr>
          <a:xfrm>
            <a:off x="1253738" y="4348195"/>
            <a:ext cx="5029026" cy="14841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2B16AE-9BF0-A146-876A-F567604DF4F9}"/>
              </a:ext>
            </a:extLst>
          </p:cNvPr>
          <p:cNvSpPr txBox="1"/>
          <p:nvPr/>
        </p:nvSpPr>
        <p:spPr>
          <a:xfrm>
            <a:off x="2069211" y="5771363"/>
            <a:ext cx="749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/>
              <a:t>ToF</a:t>
            </a:r>
            <a:endParaRPr lang="it-IT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5CABA7-9E66-0346-9351-33CB6B08538E}"/>
              </a:ext>
            </a:extLst>
          </p:cNvPr>
          <p:cNvSpPr txBox="1"/>
          <p:nvPr/>
        </p:nvSpPr>
        <p:spPr>
          <a:xfrm>
            <a:off x="4493712" y="5771363"/>
            <a:ext cx="951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Stereo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0153E7C-1648-7B4C-AAF2-BE40E728D22C}"/>
              </a:ext>
            </a:extLst>
          </p:cNvPr>
          <p:cNvSpPr/>
          <p:nvPr/>
        </p:nvSpPr>
        <p:spPr>
          <a:xfrm>
            <a:off x="6563342" y="4981264"/>
            <a:ext cx="926926" cy="218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6280EC-5299-5C41-B2DC-1B5D5ECE25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8383" t="6615" b="12897"/>
          <a:stretch/>
        </p:blipFill>
        <p:spPr>
          <a:xfrm>
            <a:off x="7770846" y="4352831"/>
            <a:ext cx="2775773" cy="14841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F1415F-00A8-5C4F-8647-B0F29F480F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0846" y="2210025"/>
            <a:ext cx="3213848" cy="15555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ED1CEE3-D79F-CE42-A66D-59F118385525}"/>
              </a:ext>
            </a:extLst>
          </p:cNvPr>
          <p:cNvSpPr txBox="1"/>
          <p:nvPr/>
        </p:nvSpPr>
        <p:spPr>
          <a:xfrm>
            <a:off x="326650" y="2823212"/>
            <a:ext cx="65250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L’obiettivo di questa tesi è creare un modello di rete neurale </a:t>
            </a:r>
            <a:r>
              <a:rPr lang="it-IT" sz="2400" dirty="0" err="1"/>
              <a:t>convoluzionale</a:t>
            </a:r>
            <a:r>
              <a:rPr lang="it-IT" sz="2400" dirty="0"/>
              <a:t> in grado di fondere i dati acquisiti dal sistema stereo e dal sensore </a:t>
            </a:r>
            <a:r>
              <a:rPr lang="it-IT" sz="2400" dirty="0" err="1"/>
              <a:t>ToF</a:t>
            </a:r>
            <a:r>
              <a:rPr lang="it-IT" sz="2400" dirty="0"/>
              <a:t>, realizzando una ricostruzione più accurata.</a:t>
            </a:r>
          </a:p>
          <a:p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3494838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E041BA-8D7D-BA49-B12F-2A9705CA1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80" y="191564"/>
            <a:ext cx="2466609" cy="1155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19E5A-0BB0-4D4B-B7A2-A3011A220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231" y="95785"/>
            <a:ext cx="2255595" cy="134730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C2383D0-F9A1-0449-9BCE-140056967363}"/>
              </a:ext>
            </a:extLst>
          </p:cNvPr>
          <p:cNvCxnSpPr>
            <a:cxnSpLocks/>
          </p:cNvCxnSpPr>
          <p:nvPr/>
        </p:nvCxnSpPr>
        <p:spPr>
          <a:xfrm>
            <a:off x="1075592" y="1573587"/>
            <a:ext cx="1004081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0D08B2A-DE99-2E40-8236-DD3B521E3259}"/>
              </a:ext>
            </a:extLst>
          </p:cNvPr>
          <p:cNvCxnSpPr>
            <a:cxnSpLocks/>
          </p:cNvCxnSpPr>
          <p:nvPr/>
        </p:nvCxnSpPr>
        <p:spPr>
          <a:xfrm>
            <a:off x="1075592" y="6232673"/>
            <a:ext cx="1004081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Title 22">
            <a:extLst>
              <a:ext uri="{FF2B5EF4-FFF2-40B4-BE49-F238E27FC236}">
                <a16:creationId xmlns:a16="http://schemas.microsoft.com/office/drawing/2014/main" id="{F30887CF-2D32-2044-AD2E-A89272147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794" y="254165"/>
            <a:ext cx="5904411" cy="1029070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</a:t>
            </a:r>
            <a:r>
              <a:rPr lang="it-IT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dataset</a:t>
            </a:r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7525230-BCE6-4B42-ABEA-58C67A8A5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 settembre 2019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4C830A0-5B53-604F-834B-EBD6CAF68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C4F6-6967-FF41-AC68-B4557265C652}" type="slidenum">
              <a:rPr lang="en-US" smtClean="0"/>
              <a:t>6</a:t>
            </a:fld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706601-64F2-0E42-9F20-E2FB16D159DC}"/>
              </a:ext>
            </a:extLst>
          </p:cNvPr>
          <p:cNvSpPr txBox="1"/>
          <p:nvPr/>
        </p:nvSpPr>
        <p:spPr>
          <a:xfrm>
            <a:off x="461818" y="1645267"/>
            <a:ext cx="8406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Il </a:t>
            </a:r>
            <a:r>
              <a:rPr lang="it-IT" sz="2400" dirty="0" err="1"/>
              <a:t>dataset</a:t>
            </a:r>
            <a:r>
              <a:rPr lang="it-IT" sz="2400" dirty="0"/>
              <a:t> consiste in 55 scene 3D differenti simulate con </a:t>
            </a:r>
            <a:r>
              <a:rPr lang="it-IT" sz="2400" i="1" dirty="0" err="1"/>
              <a:t>Blender</a:t>
            </a:r>
            <a:r>
              <a:rPr lang="it-IT" sz="2400" i="1" dirty="0"/>
              <a:t>. </a:t>
            </a:r>
            <a:r>
              <a:rPr lang="it-IT" sz="2400" dirty="0"/>
              <a:t>Per poter compiere la fusione è necessario </a:t>
            </a:r>
            <a:r>
              <a:rPr lang="it-IT" sz="2400" dirty="0" err="1"/>
              <a:t>preprocessare</a:t>
            </a:r>
            <a:r>
              <a:rPr lang="it-IT" sz="2400" dirty="0"/>
              <a:t> i dati: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04AA65F9-C22A-0046-8FAF-43FD379EBAEF}"/>
              </a:ext>
            </a:extLst>
          </p:cNvPr>
          <p:cNvSpPr/>
          <p:nvPr/>
        </p:nvSpPr>
        <p:spPr>
          <a:xfrm>
            <a:off x="5513538" y="2928192"/>
            <a:ext cx="1164921" cy="1722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Alternate Process 15">
            <a:extLst>
              <a:ext uri="{FF2B5EF4-FFF2-40B4-BE49-F238E27FC236}">
                <a16:creationId xmlns:a16="http://schemas.microsoft.com/office/drawing/2014/main" id="{B76CB3F9-CD14-6C40-BF25-1E7BE941BB2A}"/>
              </a:ext>
            </a:extLst>
          </p:cNvPr>
          <p:cNvSpPr/>
          <p:nvPr/>
        </p:nvSpPr>
        <p:spPr>
          <a:xfrm>
            <a:off x="461818" y="3616139"/>
            <a:ext cx="4774061" cy="697662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Per fare la fusione è necessario che i dati forniti siano nello stesso sistema di riferimento</a:t>
            </a:r>
          </a:p>
        </p:txBody>
      </p:sp>
      <p:sp>
        <p:nvSpPr>
          <p:cNvPr id="17" name="Alternate Process 16">
            <a:extLst>
              <a:ext uri="{FF2B5EF4-FFF2-40B4-BE49-F238E27FC236}">
                <a16:creationId xmlns:a16="http://schemas.microsoft.com/office/drawing/2014/main" id="{F6B3CAA0-4BC6-5A4B-A414-D299C29801A5}"/>
              </a:ext>
            </a:extLst>
          </p:cNvPr>
          <p:cNvSpPr/>
          <p:nvPr/>
        </p:nvSpPr>
        <p:spPr>
          <a:xfrm>
            <a:off x="461818" y="2677935"/>
            <a:ext cx="4774061" cy="665940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sz="2000" dirty="0"/>
              <a:t>Il sensore </a:t>
            </a:r>
            <a:r>
              <a:rPr lang="it-IT" sz="2000" dirty="0" err="1"/>
              <a:t>ToF</a:t>
            </a:r>
            <a:r>
              <a:rPr lang="it-IT" sz="2000" dirty="0"/>
              <a:t> ha risoluzione nettamente inferiore rispetto allo stereo</a:t>
            </a:r>
          </a:p>
        </p:txBody>
      </p:sp>
      <p:sp>
        <p:nvSpPr>
          <p:cNvPr id="26" name="Alternate Process 25">
            <a:extLst>
              <a:ext uri="{FF2B5EF4-FFF2-40B4-BE49-F238E27FC236}">
                <a16:creationId xmlns:a16="http://schemas.microsoft.com/office/drawing/2014/main" id="{7398A49A-8D07-E04D-84B0-70F6C579AB27}"/>
              </a:ext>
            </a:extLst>
          </p:cNvPr>
          <p:cNvSpPr/>
          <p:nvPr/>
        </p:nvSpPr>
        <p:spPr>
          <a:xfrm>
            <a:off x="7073573" y="2677935"/>
            <a:ext cx="2568658" cy="665940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400" dirty="0"/>
              <a:t>Interpolazione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950DC962-7AED-FF42-A5B8-3ABC48B78639}"/>
              </a:ext>
            </a:extLst>
          </p:cNvPr>
          <p:cNvSpPr/>
          <p:nvPr/>
        </p:nvSpPr>
        <p:spPr>
          <a:xfrm>
            <a:off x="5513538" y="3866396"/>
            <a:ext cx="1164921" cy="1722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Alternate Process 28">
            <a:extLst>
              <a:ext uri="{FF2B5EF4-FFF2-40B4-BE49-F238E27FC236}">
                <a16:creationId xmlns:a16="http://schemas.microsoft.com/office/drawing/2014/main" id="{2CB30F15-D966-004C-BF2D-1CB0FADC683D}"/>
              </a:ext>
            </a:extLst>
          </p:cNvPr>
          <p:cNvSpPr/>
          <p:nvPr/>
        </p:nvSpPr>
        <p:spPr>
          <a:xfrm>
            <a:off x="7073573" y="3616139"/>
            <a:ext cx="2568658" cy="697662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400" dirty="0" err="1"/>
              <a:t>Riproiezione</a:t>
            </a:r>
            <a:endParaRPr lang="it-IT" sz="2400" dirty="0"/>
          </a:p>
        </p:txBody>
      </p:sp>
      <p:sp>
        <p:nvSpPr>
          <p:cNvPr id="34" name="Alternate Process 33">
            <a:extLst>
              <a:ext uri="{FF2B5EF4-FFF2-40B4-BE49-F238E27FC236}">
                <a16:creationId xmlns:a16="http://schemas.microsoft.com/office/drawing/2014/main" id="{5F22A59A-434C-7B47-95EC-7497B048B6AB}"/>
              </a:ext>
            </a:extLst>
          </p:cNvPr>
          <p:cNvSpPr/>
          <p:nvPr/>
        </p:nvSpPr>
        <p:spPr>
          <a:xfrm>
            <a:off x="461818" y="4591023"/>
            <a:ext cx="4774061" cy="697662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Il </a:t>
            </a:r>
            <a:r>
              <a:rPr lang="it-IT" dirty="0" err="1"/>
              <a:t>dataset</a:t>
            </a:r>
            <a:r>
              <a:rPr lang="it-IT" dirty="0"/>
              <a:t> è limitato</a:t>
            </a: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AA36059F-783D-4246-9E0D-73365D529921}"/>
              </a:ext>
            </a:extLst>
          </p:cNvPr>
          <p:cNvSpPr/>
          <p:nvPr/>
        </p:nvSpPr>
        <p:spPr>
          <a:xfrm>
            <a:off x="5513538" y="4841280"/>
            <a:ext cx="1164921" cy="1722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Alternate Process 35">
            <a:extLst>
              <a:ext uri="{FF2B5EF4-FFF2-40B4-BE49-F238E27FC236}">
                <a16:creationId xmlns:a16="http://schemas.microsoft.com/office/drawing/2014/main" id="{E608B344-608F-3E43-A0DB-BDF408F49B21}"/>
              </a:ext>
            </a:extLst>
          </p:cNvPr>
          <p:cNvSpPr/>
          <p:nvPr/>
        </p:nvSpPr>
        <p:spPr>
          <a:xfrm>
            <a:off x="7073572" y="4591023"/>
            <a:ext cx="3185244" cy="697662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400" dirty="0"/>
              <a:t>Data </a:t>
            </a:r>
            <a:r>
              <a:rPr lang="it-IT" sz="2400" dirty="0" err="1"/>
              <a:t>augmentation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405840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E041BA-8D7D-BA49-B12F-2A9705CA1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80" y="191564"/>
            <a:ext cx="2466609" cy="1155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19E5A-0BB0-4D4B-B7A2-A3011A220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231" y="95785"/>
            <a:ext cx="2255595" cy="134730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C2383D0-F9A1-0449-9BCE-140056967363}"/>
              </a:ext>
            </a:extLst>
          </p:cNvPr>
          <p:cNvCxnSpPr>
            <a:cxnSpLocks/>
          </p:cNvCxnSpPr>
          <p:nvPr/>
        </p:nvCxnSpPr>
        <p:spPr>
          <a:xfrm>
            <a:off x="1075592" y="1573587"/>
            <a:ext cx="1004081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0D08B2A-DE99-2E40-8236-DD3B521E3259}"/>
              </a:ext>
            </a:extLst>
          </p:cNvPr>
          <p:cNvCxnSpPr>
            <a:cxnSpLocks/>
          </p:cNvCxnSpPr>
          <p:nvPr/>
        </p:nvCxnSpPr>
        <p:spPr>
          <a:xfrm>
            <a:off x="1075592" y="6232673"/>
            <a:ext cx="1004081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Title 22">
            <a:extLst>
              <a:ext uri="{FF2B5EF4-FFF2-40B4-BE49-F238E27FC236}">
                <a16:creationId xmlns:a16="http://schemas.microsoft.com/office/drawing/2014/main" id="{F30887CF-2D32-2044-AD2E-A89272147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794" y="254165"/>
            <a:ext cx="5904411" cy="1029070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Architettura della CNN selezionata 1/2 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7525230-BCE6-4B42-ABEA-58C67A8A5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 settembre 2019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4C830A0-5B53-604F-834B-EBD6CAF68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C4F6-6967-FF41-AC68-B4557265C652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ACC58F-69B3-1145-BA19-B056AFB50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2271" y="1666163"/>
            <a:ext cx="2991372" cy="17213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5EE2352-F31C-484B-889E-3897BBC48FE2}"/>
              </a:ext>
            </a:extLst>
          </p:cNvPr>
          <p:cNvSpPr txBox="1"/>
          <p:nvPr/>
        </p:nvSpPr>
        <p:spPr>
          <a:xfrm>
            <a:off x="461817" y="1823523"/>
            <a:ext cx="61143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È stato deciso di utilizzare una </a:t>
            </a:r>
            <a:r>
              <a:rPr lang="it-IT" sz="2400" b="1" dirty="0"/>
              <a:t>rete neurale residuale</a:t>
            </a:r>
            <a:r>
              <a:rPr lang="it-IT" sz="2400" dirty="0"/>
              <a:t>. Viene sfruttato il concetto delle </a:t>
            </a:r>
            <a:r>
              <a:rPr lang="it-IT" sz="2400" i="1" dirty="0" err="1"/>
              <a:t>skip</a:t>
            </a:r>
            <a:r>
              <a:rPr lang="it-IT" sz="2400" i="1" dirty="0"/>
              <a:t> connection, </a:t>
            </a:r>
            <a:r>
              <a:rPr lang="it-IT" sz="2400" dirty="0"/>
              <a:t>che permette l’apprendimento del contributo incrementale a quanto già appreso negli strati precedenti.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Sono stati inclusi alcuni strati di </a:t>
            </a:r>
            <a:r>
              <a:rPr lang="it-IT" sz="2400" b="1" dirty="0"/>
              <a:t>convoluzione dilatata</a:t>
            </a:r>
            <a:r>
              <a:rPr lang="it-IT" sz="2400" dirty="0"/>
              <a:t>. La dilatazione permette di catturare più informazioni dall’input espandendo il campo recettivo.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75EC8A-CB9B-8C4D-B056-D870D8CCE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2023" y="3674021"/>
            <a:ext cx="2351868" cy="226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234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E041BA-8D7D-BA49-B12F-2A9705CA1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80" y="191564"/>
            <a:ext cx="2466609" cy="1155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19E5A-0BB0-4D4B-B7A2-A3011A220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231" y="95785"/>
            <a:ext cx="2255595" cy="134730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C2383D0-F9A1-0449-9BCE-140056967363}"/>
              </a:ext>
            </a:extLst>
          </p:cNvPr>
          <p:cNvCxnSpPr>
            <a:cxnSpLocks/>
          </p:cNvCxnSpPr>
          <p:nvPr/>
        </p:nvCxnSpPr>
        <p:spPr>
          <a:xfrm>
            <a:off x="1075592" y="1573587"/>
            <a:ext cx="1004081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0D08B2A-DE99-2E40-8236-DD3B521E3259}"/>
              </a:ext>
            </a:extLst>
          </p:cNvPr>
          <p:cNvCxnSpPr>
            <a:cxnSpLocks/>
          </p:cNvCxnSpPr>
          <p:nvPr/>
        </p:nvCxnSpPr>
        <p:spPr>
          <a:xfrm>
            <a:off x="1075592" y="6232673"/>
            <a:ext cx="1004081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Title 22">
            <a:extLst>
              <a:ext uri="{FF2B5EF4-FFF2-40B4-BE49-F238E27FC236}">
                <a16:creationId xmlns:a16="http://schemas.microsoft.com/office/drawing/2014/main" id="{F30887CF-2D32-2044-AD2E-A89272147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794" y="254165"/>
            <a:ext cx="5904411" cy="1029070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Architettura della CNN selezionata 2/2 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7525230-BCE6-4B42-ABEA-58C67A8A5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 settembre 2019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4C830A0-5B53-604F-834B-EBD6CAF68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C4F6-6967-FF41-AC68-B4557265C652}" type="slidenum">
              <a:rPr lang="en-US" smtClean="0"/>
              <a:t>8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284B30-0647-9F41-9746-1AEFF3F57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5516" y="2146979"/>
            <a:ext cx="4580960" cy="17398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9281C9-1CF4-9B49-A622-10F470248F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5352" y="4620723"/>
            <a:ext cx="8101291" cy="13273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8DCFC1-B8C1-494D-89A5-5D273C682DDF}"/>
              </a:ext>
            </a:extLst>
          </p:cNvPr>
          <p:cNvSpPr txBox="1"/>
          <p:nvPr/>
        </p:nvSpPr>
        <p:spPr>
          <a:xfrm>
            <a:off x="3640895" y="1746869"/>
            <a:ext cx="4910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Diagramma del blocco residuale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D54930-ABE9-214A-9CC8-2557B2AC2175}"/>
              </a:ext>
            </a:extLst>
          </p:cNvPr>
          <p:cNvSpPr txBox="1"/>
          <p:nvPr/>
        </p:nvSpPr>
        <p:spPr>
          <a:xfrm>
            <a:off x="3640895" y="4047332"/>
            <a:ext cx="4910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Diagramma completo della rete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D0FB45-E5C9-264B-ADEA-5672D45457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264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E041BA-8D7D-BA49-B12F-2A9705CA1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80" y="191564"/>
            <a:ext cx="2466609" cy="1155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19E5A-0BB0-4D4B-B7A2-A3011A220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231" y="95785"/>
            <a:ext cx="2255595" cy="134730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C2383D0-F9A1-0449-9BCE-140056967363}"/>
              </a:ext>
            </a:extLst>
          </p:cNvPr>
          <p:cNvCxnSpPr>
            <a:cxnSpLocks/>
          </p:cNvCxnSpPr>
          <p:nvPr/>
        </p:nvCxnSpPr>
        <p:spPr>
          <a:xfrm>
            <a:off x="1075592" y="1573587"/>
            <a:ext cx="1004081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0D08B2A-DE99-2E40-8236-DD3B521E3259}"/>
              </a:ext>
            </a:extLst>
          </p:cNvPr>
          <p:cNvCxnSpPr>
            <a:cxnSpLocks/>
          </p:cNvCxnSpPr>
          <p:nvPr/>
        </p:nvCxnSpPr>
        <p:spPr>
          <a:xfrm>
            <a:off x="1075592" y="6232673"/>
            <a:ext cx="1004081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Title 22">
            <a:extLst>
              <a:ext uri="{FF2B5EF4-FFF2-40B4-BE49-F238E27FC236}">
                <a16:creationId xmlns:a16="http://schemas.microsoft.com/office/drawing/2014/main" id="{F30887CF-2D32-2044-AD2E-A89272147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794" y="254165"/>
            <a:ext cx="5904411" cy="1029070"/>
          </a:xfrm>
        </p:spPr>
        <p:txBody>
          <a:bodyPr>
            <a:normAutofit/>
          </a:bodyPr>
          <a:lstStyle/>
          <a:p>
            <a:pPr algn="ctr"/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Risultati sperimentali 1/2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7525230-BCE6-4B42-ABEA-58C67A8A5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 settembre 2019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4C830A0-5B53-604F-834B-EBD6CAF68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C4F6-6967-FF41-AC68-B4557265C652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AC42C2-8F17-9748-B16A-1992C13689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588" y="3250103"/>
            <a:ext cx="10040817" cy="15277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A716D2-0838-494C-A5FF-1078F60D19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588" y="4660977"/>
            <a:ext cx="10040816" cy="15277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B5574DA-AC47-FE4C-AFB2-AC29945CB546}"/>
              </a:ext>
            </a:extLst>
          </p:cNvPr>
          <p:cNvSpPr txBox="1"/>
          <p:nvPr/>
        </p:nvSpPr>
        <p:spPr>
          <a:xfrm>
            <a:off x="1593147" y="2946672"/>
            <a:ext cx="1233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/>
              <a:t>ToF</a:t>
            </a:r>
            <a:r>
              <a:rPr lang="it-IT" b="1" dirty="0"/>
              <a:t> Input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8477AC-1EA5-3F4E-8E4B-7F14D3D24C2E}"/>
              </a:ext>
            </a:extLst>
          </p:cNvPr>
          <p:cNvSpPr txBox="1"/>
          <p:nvPr/>
        </p:nvSpPr>
        <p:spPr>
          <a:xfrm>
            <a:off x="3874233" y="2949640"/>
            <a:ext cx="1502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Stereo Input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A9D436-D519-B644-9358-18EF351C9CD8}"/>
              </a:ext>
            </a:extLst>
          </p:cNvPr>
          <p:cNvSpPr txBox="1"/>
          <p:nvPr/>
        </p:nvSpPr>
        <p:spPr>
          <a:xfrm>
            <a:off x="6424359" y="2941759"/>
            <a:ext cx="1929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Output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063A79-9E41-7746-B00A-D917263DC24C}"/>
              </a:ext>
            </a:extLst>
          </p:cNvPr>
          <p:cNvSpPr txBox="1"/>
          <p:nvPr/>
        </p:nvSpPr>
        <p:spPr>
          <a:xfrm>
            <a:off x="8757520" y="2952608"/>
            <a:ext cx="2449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Ground </a:t>
            </a:r>
            <a:r>
              <a:rPr lang="it-IT" b="1" dirty="0" err="1"/>
              <a:t>truth</a:t>
            </a:r>
            <a:endParaRPr lang="it-IT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35AB28-FC2B-3B43-B8E0-AF21390932D6}"/>
              </a:ext>
            </a:extLst>
          </p:cNvPr>
          <p:cNvSpPr txBox="1"/>
          <p:nvPr/>
        </p:nvSpPr>
        <p:spPr>
          <a:xfrm>
            <a:off x="651531" y="1733440"/>
            <a:ext cx="6049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Durata del training: 75 epoche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Ottimizzatore Adam, </a:t>
            </a:r>
            <a:r>
              <a:rPr lang="it-IT" sz="2400" dirty="0" err="1"/>
              <a:t>learning</a:t>
            </a:r>
            <a:r>
              <a:rPr lang="it-IT" sz="2400" dirty="0"/>
              <a:t> rate 0.001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/>
              <a:t>Loss</a:t>
            </a:r>
            <a:r>
              <a:rPr lang="it-IT" sz="2400" dirty="0"/>
              <a:t> </a:t>
            </a:r>
            <a:r>
              <a:rPr lang="it-IT" sz="2400" dirty="0" err="1"/>
              <a:t>function</a:t>
            </a:r>
            <a:r>
              <a:rPr lang="it-IT" sz="2400" dirty="0"/>
              <a:t> MSE</a:t>
            </a:r>
          </a:p>
        </p:txBody>
      </p:sp>
    </p:spTree>
    <p:extLst>
      <p:ext uri="{BB962C8B-B14F-4D97-AF65-F5344CB8AC3E}">
        <p14:creationId xmlns:p14="http://schemas.microsoft.com/office/powerpoint/2010/main" val="338879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4388</TotalTime>
  <Words>881</Words>
  <Application>Microsoft Macintosh PowerPoint</Application>
  <PresentationFormat>Widescreen</PresentationFormat>
  <Paragraphs>114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Office Theme</vt:lpstr>
      <vt:lpstr>FUSIONE DI DATI STEREO E TIME-OF-FLIGHT MEDIANTE TECNICHE DI DEEP LEARNING</vt:lpstr>
      <vt:lpstr>Introduzione</vt:lpstr>
      <vt:lpstr>Il sistema stereo</vt:lpstr>
      <vt:lpstr>Il sensore Time-Of-Flight</vt:lpstr>
      <vt:lpstr>Fusione mediante deep learning</vt:lpstr>
      <vt:lpstr>Il dataset</vt:lpstr>
      <vt:lpstr>Architettura della CNN selezionata 1/2 </vt:lpstr>
      <vt:lpstr>Architettura della CNN selezionata 2/2 </vt:lpstr>
      <vt:lpstr>Risultati sperimentali 1/2</vt:lpstr>
      <vt:lpstr>Risultati sperimentali 2/2</vt:lpstr>
      <vt:lpstr>Conclusioni</vt:lpstr>
      <vt:lpstr>Grazie per l’attenzione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LOCALIZZAZIONE DI MONTE CARLO PER ROBOT MOBILI DOTATI  DI VISIONE OMNIDIREZIONALE</dc:title>
  <dc:creator>FRANCESCO PHAM</dc:creator>
  <cp:lastModifiedBy>FRANCESCO PHAM</cp:lastModifiedBy>
  <cp:revision>71</cp:revision>
  <cp:lastPrinted>2019-09-21T10:01:17Z</cp:lastPrinted>
  <dcterms:created xsi:type="dcterms:W3CDTF">2019-09-19T09:59:01Z</dcterms:created>
  <dcterms:modified xsi:type="dcterms:W3CDTF">2019-09-23T16:00:31Z</dcterms:modified>
</cp:coreProperties>
</file>